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84" autoAdjust="0"/>
    <p:restoredTop sz="94660"/>
  </p:normalViewPr>
  <p:slideViewPr>
    <p:cSldViewPr>
      <p:cViewPr varScale="1">
        <p:scale>
          <a:sx n="69" d="100"/>
          <a:sy n="69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D86C3-B942-4AC7-BD4C-0CBF5CF685D9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9B886-564D-4A74-BBBD-91530547544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A533-2742-48A7-A27D-8EAE408347B3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52B9E-C75F-4873-82ED-9A6CB2B55A0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42E98-FF16-4367-A20C-DED27D88B817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1109C-06D0-4E3F-94DA-7A53D17F3C4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CE6C-81A9-4B0B-A50B-4D65C50E6559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F8A7-CD2E-476D-A1C2-E92A9BB4CDD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65D8A-6C12-471E-A9C8-65BC88E573B2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1D375-B827-4EF9-9A47-E885D50996F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38F87-2364-48E8-A15B-ED433DAFEB1F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64C19-2A0C-4F53-B5FE-30E60BFD606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1895A-DAF8-4BDF-A2AC-B30D29CBF6CD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71CFB-455D-46B4-89E3-74E0076E348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94D9E-F9EF-4740-A4FC-ECF351E7F6DB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6094-6C24-4CB2-95FB-F913BA81F1B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9727-90C4-4EF1-8023-8B16E881927A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CD8FC-ECBB-44D8-975A-763169B3B79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49D87-CFE4-4E57-8C29-4409C14E8BCD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9031-1D00-4AF7-A794-DFC3ACB33CB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8943-E3F1-49B3-B8F3-A8A05DCDC5BD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5BF9-A449-403C-BF69-A99CF42240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3D6900-D9DB-42E3-A0A2-F8841BA1058A}" type="datetimeFigureOut">
              <a:rPr lang="fr-FR"/>
              <a:pPr>
                <a:defRPr/>
              </a:pPr>
              <a:t>01/02/2012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23CC36-50B6-43B8-AC83-E98175B601B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76400"/>
          </a:xfrm>
        </p:spPr>
        <p:txBody>
          <a:bodyPr/>
          <a:lstStyle/>
          <a:p>
            <a:r>
              <a:rPr lang="sv-SE" sz="2800" b="1" dirty="0" smtClean="0"/>
              <a:t>GARIS PANDUAN MENGENAI TATACARA PENGGUNAAN INTERNET DAN MEL ELEKTRONIK DI AGENSI-AGENSI KERAJAAN</a:t>
            </a:r>
            <a:endParaRPr lang="fr-CA" sz="28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6096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PEKELILING KEMAJUAN PENTADBIRAN AWAM BILANGAN 1 TAHUN 2003</a:t>
            </a:r>
            <a:endParaRPr lang="fr-CA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Tanggungjawab Pentadbir 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Menentukan </a:t>
            </a:r>
            <a:r>
              <a:rPr lang="en-US" sz="2600" dirty="0" smtClean="0"/>
              <a:t>setiap akaun yang diwujudkan atau dibatalkan telah mendapat kelulusan Ketua Jabatan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Menghalang </a:t>
            </a:r>
            <a:r>
              <a:rPr lang="en-US" sz="2600" dirty="0" smtClean="0"/>
              <a:t>kemasukan maklumat dari laman Internet yang berunsur </a:t>
            </a:r>
            <a:r>
              <a:rPr lang="en-US" sz="2600" dirty="0" smtClean="0"/>
              <a:t>ganas atau lucah.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Menjalankan </a:t>
            </a:r>
            <a:r>
              <a:rPr lang="en-US" sz="2600" dirty="0" smtClean="0"/>
              <a:t>pemantauan dan penapisan kandungan fail elektronik dan e-mel secara </a:t>
            </a:r>
            <a:r>
              <a:rPr lang="en-US" sz="2600" dirty="0" smtClean="0"/>
              <a:t>berkala.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Melaksanakan </a:t>
            </a:r>
            <a:r>
              <a:rPr lang="en-US" sz="2600" dirty="0" smtClean="0"/>
              <a:t>penyelenggaraan ke atas sistem e-mel dengan </a:t>
            </a:r>
            <a:r>
              <a:rPr lang="en-US" sz="2600" dirty="0" smtClean="0"/>
              <a:t>baik.</a:t>
            </a:r>
            <a:endParaRPr lang="en-US" sz="2600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Tanggungjawab Pengguna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Menggunakan </a:t>
            </a:r>
            <a:r>
              <a:rPr lang="en-US" sz="2600" dirty="0" smtClean="0"/>
              <a:t>akaun atau alamat e-mel yang diperuntukkan oleh </a:t>
            </a:r>
            <a:r>
              <a:rPr lang="en-US" sz="2600" dirty="0" smtClean="0"/>
              <a:t>jabatan.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Memaklumkan </a:t>
            </a:r>
            <a:r>
              <a:rPr lang="en-US" sz="2600" dirty="0" smtClean="0"/>
              <a:t>kepada pentadbir sistem ICT dengan segera sekiranya mengesyaki akaun telah </a:t>
            </a:r>
            <a:r>
              <a:rPr lang="en-US" sz="2600" dirty="0" smtClean="0"/>
              <a:t>disalahgunakan.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600" dirty="0" smtClean="0"/>
              <a:t>Memastikan </a:t>
            </a:r>
            <a:r>
              <a:rPr lang="sv-SE" sz="2600" dirty="0" smtClean="0"/>
              <a:t>setiap fail yang dimuat turun bebas dari virus sebelum </a:t>
            </a:r>
            <a:r>
              <a:rPr lang="sv-SE" sz="2600" dirty="0" smtClean="0"/>
              <a:t>digunakan.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Menggunakan </a:t>
            </a:r>
            <a:r>
              <a:rPr lang="en-US" sz="2600" dirty="0" smtClean="0"/>
              <a:t>kemudahan password screen saver atau log keluar apabila hendak meninggalkan </a:t>
            </a:r>
            <a:r>
              <a:rPr lang="en-US" sz="2600" dirty="0" smtClean="0"/>
              <a:t>komputer.</a:t>
            </a:r>
            <a:endParaRPr lang="en-US" sz="2600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Khidmat Nasihat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Sebarang kemusykilan berkaitan dengan Pekeliling ini dan Garis Panduan Mengenai Tatacara Penggunaan Internet dan Mel Elektronik bolehlah dirujuk kepada </a:t>
            </a:r>
            <a:r>
              <a:rPr lang="en-US" sz="2600" dirty="0" smtClean="0"/>
              <a:t>MAMPU.</a:t>
            </a:r>
          </a:p>
          <a:p>
            <a:r>
              <a:rPr lang="en-US" sz="2600" dirty="0" smtClean="0"/>
              <a:t>K</a:t>
            </a:r>
            <a:r>
              <a:rPr lang="en-US" sz="2600" dirty="0" smtClean="0"/>
              <a:t>emusykilan </a:t>
            </a:r>
            <a:r>
              <a:rPr lang="en-US" sz="2600" dirty="0" smtClean="0"/>
              <a:t>berkaitan dengan Arahan Keselamatan </a:t>
            </a:r>
            <a:r>
              <a:rPr lang="en-US" sz="2600" dirty="0" smtClean="0"/>
              <a:t>pula hendaklah </a:t>
            </a:r>
            <a:r>
              <a:rPr lang="en-US" sz="2600" dirty="0" smtClean="0"/>
              <a:t>dirujuk kepada Pejabat Ketua Pegawai Keselamatan Kerajaan </a:t>
            </a:r>
            <a:r>
              <a:rPr lang="en-US" sz="2600" dirty="0" smtClean="0"/>
              <a:t>Malaysia.</a:t>
            </a:r>
          </a:p>
          <a:p>
            <a:r>
              <a:rPr lang="en-US" sz="2600" dirty="0" smtClean="0"/>
              <a:t>Akhir sekali, kemusykilan </a:t>
            </a:r>
            <a:r>
              <a:rPr lang="en-US" sz="2600" dirty="0" smtClean="0"/>
              <a:t>mengenai </a:t>
            </a:r>
            <a:r>
              <a:rPr lang="en-US" sz="2600" dirty="0" err="1" smtClean="0"/>
              <a:t>pengarkiban</a:t>
            </a:r>
            <a:r>
              <a:rPr lang="en-US" sz="2600" dirty="0" smtClean="0"/>
              <a:t> e-mel hendaklah dirujuk kepada Arkib Negara </a:t>
            </a:r>
            <a:r>
              <a:rPr lang="en-US" sz="2600" dirty="0" smtClean="0"/>
              <a:t>Malaysia.</a:t>
            </a:r>
            <a:endParaRPr lang="en-US" sz="2600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Garis Panduan ini mengandungi amalan-amalan terbaik penggunaan Internet dan mel elektronik yang patut diikuti oleh semua anggota Perkhidmatan </a:t>
            </a:r>
            <a:r>
              <a:rPr lang="en-US" sz="2600" dirty="0" smtClean="0"/>
              <a:t>Awam.</a:t>
            </a:r>
          </a:p>
          <a:p>
            <a:r>
              <a:rPr lang="en-US" sz="2600" dirty="0" smtClean="0"/>
              <a:t>Dengan mengikuti garis panduan dan tatacara ini, semua pengguna Internet dan mel elektronik akan mendapat manfaat dan mengelakkan penyelewengan dan sebarang gejala negatif.</a:t>
            </a:r>
          </a:p>
          <a:p>
            <a:r>
              <a:rPr lang="en-US" sz="2600" dirty="0" smtClean="0"/>
              <a:t>Akhirnya, penggunaan internet dan mel elektronik yang berkesan akan diperoleh.</a:t>
            </a:r>
            <a:endParaRPr lang="en-US" sz="2600" dirty="0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858000" cy="1096962"/>
          </a:xfrm>
        </p:spPr>
        <p:txBody>
          <a:bodyPr/>
          <a:lstStyle/>
          <a:p>
            <a:pPr algn="l"/>
            <a:r>
              <a:rPr lang="fr-CA" dirty="0" smtClean="0"/>
              <a:t>Pengenalan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7400" y="1371600"/>
            <a:ext cx="6858000" cy="5029200"/>
          </a:xfrm>
        </p:spPr>
        <p:txBody>
          <a:bodyPr/>
          <a:lstStyle/>
          <a:p>
            <a:r>
              <a:rPr lang="en-US" sz="2600" dirty="0" smtClean="0"/>
              <a:t>Perkembangan teknologi maklumat dan komunikasi (ICT) membolehkan maklumat dihantar dan diterima dengan pantas.</a:t>
            </a:r>
          </a:p>
          <a:p>
            <a:r>
              <a:rPr lang="en-US" sz="2600" dirty="0" smtClean="0"/>
              <a:t>Peningkatan penggunaan Internet dan mel elektronik dalam sektor awam.</a:t>
            </a:r>
          </a:p>
          <a:p>
            <a:r>
              <a:rPr lang="sv-SE" sz="2600" dirty="0" smtClean="0"/>
              <a:t>Bagaimanapun, pengurusan Internet dan e-mel yang tidak terkawal boleh menjejaskan keselamatan maklumat.</a:t>
            </a:r>
          </a:p>
          <a:p>
            <a:r>
              <a:rPr lang="en-US" sz="2600" dirty="0" smtClean="0"/>
              <a:t>Garis panduan diwujudkan untuk menerangkan tatacara penggunaan Internet dan e-mel dan meningkatkan tahap keselamatan sistem komunikasi.</a:t>
            </a:r>
            <a:endParaRPr lang="fr-CA" sz="26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Tatacara Penggunaan Internet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783138"/>
          </a:xfrm>
        </p:spPr>
        <p:txBody>
          <a:bodyPr/>
          <a:lstStyle/>
          <a:p>
            <a:r>
              <a:rPr lang="en-US" sz="2600" dirty="0" smtClean="0"/>
              <a:t>Teknologi Internet memudahkan perhubungan antara pengguna dan menyediakan akses maklumat dalam pelbagai bentuk format.</a:t>
            </a:r>
          </a:p>
          <a:p>
            <a:r>
              <a:rPr lang="en-US" sz="2600" dirty="0" smtClean="0"/>
              <a:t>Menyediakan sumber pembelajaran, rekreasi, penyelidikan, analisis, rujukan dan bahan-bahan lain yang berfaedah.</a:t>
            </a:r>
          </a:p>
          <a:p>
            <a:r>
              <a:rPr lang="en-US" sz="2600" dirty="0" smtClean="0"/>
              <a:t>Tatacara yang betul telah digariskan dan mesti diikuti dalam menggunakan Internet oleh semua pengguna.</a:t>
            </a:r>
            <a:endParaRPr lang="fr-CA" sz="26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304800" y="914401"/>
            <a:ext cx="8458200" cy="5105400"/>
          </a:xfrm>
        </p:spPr>
        <p:txBody>
          <a:bodyPr/>
          <a:lstStyle/>
          <a:p>
            <a:pPr marL="514350" indent="-514350"/>
            <a:r>
              <a:rPr lang="fr-CA" sz="2600" dirty="0" smtClean="0"/>
              <a:t>Enam tatacara penggunaan Internet yang betul :</a:t>
            </a:r>
          </a:p>
          <a:p>
            <a:pPr marL="514350" indent="-514350">
              <a:buNone/>
            </a:pPr>
            <a:endParaRPr lang="fr-CA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fr-CA" sz="2600" dirty="0" smtClean="0"/>
              <a:t> </a:t>
            </a:r>
            <a:r>
              <a:rPr lang="en-US" sz="2600" dirty="0" smtClean="0"/>
              <a:t>Hak Akses Pengguna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Memilih Laman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Pengesahan Maklumat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Muat Naik Bahan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Muat Turun Bahan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Perbincangan Awam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92739"/>
          </a:xfrm>
        </p:spPr>
        <p:txBody>
          <a:bodyPr/>
          <a:lstStyle/>
          <a:p>
            <a:pPr marL="514350" indent="-514350"/>
            <a:r>
              <a:rPr lang="en-US" sz="2600" dirty="0" smtClean="0"/>
              <a:t>Aktiviti-aktiviti yang melanggar tatacara penggunaan Internet antaranya ialah </a:t>
            </a:r>
            <a:r>
              <a:rPr lang="fi-FI" sz="2600" dirty="0" smtClean="0"/>
              <a:t>memuat naik, memuat turun, menyimpan dan menggunakan :</a:t>
            </a:r>
            <a:endParaRPr lang="en-US" sz="2600" dirty="0" smtClean="0"/>
          </a:p>
          <a:p>
            <a:pPr marL="514350" indent="-514350"/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Perisian tidak berlesen.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Maklumat berulang-ulang berupa gangguan.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Material, teks ucapan, imej atau bahan-bahan yang mengandungi unsur-unsur lucah.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Maklumat Internet yang melibatkan sebarang pernyataan fitnah atau hasutan yang boleh memburuk dan menjatuhkan imej Kerajaan</a:t>
            </a:r>
            <a:endParaRPr lang="fi-FI" sz="26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Tatacara Penggunaan </a:t>
            </a:r>
            <a:r>
              <a:rPr lang="fr-CA" dirty="0" smtClean="0"/>
              <a:t>E-mel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Pemilikan Akaun </a:t>
            </a:r>
            <a:r>
              <a:rPr lang="en-US" sz="2600" dirty="0" smtClean="0"/>
              <a:t>E-mel.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Format.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Penghantaran.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Penghantaran Bersama Fail </a:t>
            </a:r>
            <a:r>
              <a:rPr lang="en-US" sz="2600" dirty="0" err="1" smtClean="0"/>
              <a:t>Kepilan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Penerimaan.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Mengenal Pasti Identiti </a:t>
            </a:r>
            <a:r>
              <a:rPr lang="en-US" sz="2600" dirty="0" smtClean="0"/>
              <a:t>Pengguna.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Penyimpanan.</a:t>
            </a:r>
            <a:endParaRPr lang="en-US" sz="2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697539"/>
          </a:xfrm>
        </p:spPr>
        <p:txBody>
          <a:bodyPr/>
          <a:lstStyle/>
          <a:p>
            <a:r>
              <a:rPr lang="en-US" sz="2600" dirty="0" smtClean="0"/>
              <a:t>Antara aktiviti </a:t>
            </a:r>
            <a:r>
              <a:rPr lang="en-US" sz="2600" dirty="0" smtClean="0"/>
              <a:t>yang melanggar tatacara penggunaan </a:t>
            </a:r>
            <a:r>
              <a:rPr lang="en-US" sz="2600" dirty="0" smtClean="0"/>
              <a:t>Internet :</a:t>
            </a:r>
          </a:p>
          <a:p>
            <a:pPr marL="514350" indent="-514350">
              <a:buFont typeface="+mj-lt"/>
              <a:buAutoNum type="arabicPeriod"/>
            </a:pPr>
            <a:endParaRPr lang="fr-CA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Menggunakan akaun, berkongsi </a:t>
            </a:r>
            <a:r>
              <a:rPr lang="en-US" sz="2600" dirty="0" smtClean="0"/>
              <a:t>akaun atau memberi akaun kepada orang </a:t>
            </a:r>
            <a:r>
              <a:rPr lang="en-US" sz="2600" dirty="0" smtClean="0"/>
              <a:t>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Menggunakan </a:t>
            </a:r>
            <a:r>
              <a:rPr lang="en-US" sz="2600" dirty="0" smtClean="0"/>
              <a:t>identiti palsu atau menyamar sebagai penghantar maklumat yang </a:t>
            </a:r>
            <a:r>
              <a:rPr lang="en-US" sz="2600" dirty="0" smtClean="0"/>
              <a:t>sah.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Menggunakan </a:t>
            </a:r>
            <a:r>
              <a:rPr lang="en-US" sz="2600" dirty="0" smtClean="0"/>
              <a:t>e-mel untuk tujuan komersial atau </a:t>
            </a:r>
            <a:r>
              <a:rPr lang="en-US" sz="2600" dirty="0" smtClean="0"/>
              <a:t>politik.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</a:t>
            </a:r>
            <a:r>
              <a:rPr lang="en-US" sz="2600" dirty="0" smtClean="0"/>
              <a:t>enghantar </a:t>
            </a:r>
            <a:r>
              <a:rPr lang="en-US" sz="2600" dirty="0" smtClean="0"/>
              <a:t>dan memiliki bahan-bahan yang salah di sisi </a:t>
            </a:r>
            <a:r>
              <a:rPr lang="en-US" sz="2600" dirty="0" smtClean="0"/>
              <a:t>undang-undang.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Membenarkan </a:t>
            </a:r>
            <a:r>
              <a:rPr lang="en-US" sz="2600" dirty="0" smtClean="0"/>
              <a:t>pihak ketiga untuk menjawab e-mel kepada penghantar asal bagi pihaknya.</a:t>
            </a:r>
            <a:endParaRPr lang="fr-CA" sz="26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Pengakriban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sz="2600" dirty="0" smtClean="0"/>
              <a:t>Rekod elektronik rasmi adalah merupakan rekod awam mengikut tafsiran Akta Arkib Negara Malaysia No. 44/1966</a:t>
            </a:r>
            <a:r>
              <a:rPr lang="en-US" sz="2600" dirty="0" smtClean="0"/>
              <a:t>.</a:t>
            </a:r>
            <a:r>
              <a:rPr lang="en-US" sz="2600" dirty="0" smtClean="0"/>
              <a:t> Ia merangkumi sebarang mesej atau rekod komputer (</a:t>
            </a:r>
            <a:r>
              <a:rPr lang="en-US" sz="2600" dirty="0" smtClean="0"/>
              <a:t>termasuk fail </a:t>
            </a:r>
            <a:r>
              <a:rPr lang="en-US" sz="2600" dirty="0" err="1" smtClean="0"/>
              <a:t>kepilan</a:t>
            </a:r>
            <a:r>
              <a:rPr lang="en-US" sz="2600" dirty="0" smtClean="0"/>
              <a:t>).</a:t>
            </a:r>
          </a:p>
          <a:p>
            <a:pPr marL="514350" indent="-514350">
              <a:buNone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Rekod </a:t>
            </a:r>
            <a:r>
              <a:rPr lang="en-US" sz="2600" dirty="0" smtClean="0"/>
              <a:t>Elektronik yang </a:t>
            </a:r>
            <a:r>
              <a:rPr lang="en-US" sz="2600" dirty="0" smtClean="0"/>
              <a:t>Penting.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Rekod Elektronik yang Tidak </a:t>
            </a:r>
            <a:r>
              <a:rPr lang="en-US" sz="2600" dirty="0" smtClean="0"/>
              <a:t>Penting.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Pemindahan Rekod Elektronik ke Arkib </a:t>
            </a:r>
            <a:r>
              <a:rPr lang="en-US" sz="2600" dirty="0" smtClean="0"/>
              <a:t>Negara.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Penghapusan dan Pelupusan Rekod </a:t>
            </a:r>
            <a:r>
              <a:rPr lang="en-US" sz="2600" dirty="0" smtClean="0"/>
              <a:t>Elektronik.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Kawalan Keselamatan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Kawalan keselamatan merangkumi :</a:t>
            </a:r>
          </a:p>
          <a:p>
            <a:pPr>
              <a:buNone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Keselamatan </a:t>
            </a:r>
            <a:r>
              <a:rPr lang="en-US" sz="2600" dirty="0" smtClean="0"/>
              <a:t>Fizikal.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Keselamatan Dokumen </a:t>
            </a:r>
            <a:r>
              <a:rPr lang="en-US" sz="2600" dirty="0" smtClean="0"/>
              <a:t>Elektronik.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Tandatangan </a:t>
            </a:r>
            <a:r>
              <a:rPr lang="en-US" sz="2600" dirty="0" smtClean="0"/>
              <a:t>Digital.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Keselamatan Pengendalian E-mel Rahsia </a:t>
            </a:r>
            <a:r>
              <a:rPr lang="en-US" sz="2600" dirty="0" smtClean="0"/>
              <a:t>Rasmi.</a:t>
            </a:r>
            <a:endParaRPr lang="en-US" sz="2600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139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139</Template>
  <TotalTime>461</TotalTime>
  <Words>579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139</vt:lpstr>
      <vt:lpstr>GARIS PANDUAN MENGENAI TATACARA PENGGUNAAN INTERNET DAN MEL ELEKTRONIK DI AGENSI-AGENSI KERAJAAN</vt:lpstr>
      <vt:lpstr>Pengenalan</vt:lpstr>
      <vt:lpstr>Tatacara Penggunaan Internet</vt:lpstr>
      <vt:lpstr>Slide 4</vt:lpstr>
      <vt:lpstr>Slide 5</vt:lpstr>
      <vt:lpstr>Tatacara Penggunaan E-mel</vt:lpstr>
      <vt:lpstr>Slide 7</vt:lpstr>
      <vt:lpstr>Pengakriban</vt:lpstr>
      <vt:lpstr>Kawalan Keselamatan</vt:lpstr>
      <vt:lpstr>Tanggungjawab Pentadbir ICT</vt:lpstr>
      <vt:lpstr>Tanggungjawab Pengguna</vt:lpstr>
      <vt:lpstr>Khidmat Nasihat</vt:lpstr>
      <vt:lpstr>Penutup</vt:lpstr>
    </vt:vector>
  </TitlesOfParts>
  <Company>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GARIS PANDUAN MENGENAI TATACARA PENGGUNAAN INTERNET DAN MEL ELEKTRONIK DI AGENSI-AGENSI KERAJAAN</dc:title>
  <dc:creator>x</dc:creator>
  <cp:lastModifiedBy>x</cp:lastModifiedBy>
  <cp:revision>41</cp:revision>
  <dcterms:created xsi:type="dcterms:W3CDTF">2012-01-18T14:59:44Z</dcterms:created>
  <dcterms:modified xsi:type="dcterms:W3CDTF">2012-02-01T14:51:11Z</dcterms:modified>
</cp:coreProperties>
</file>